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06" r:id="rId5"/>
    <p:sldId id="281" r:id="rId6"/>
    <p:sldId id="307" r:id="rId7"/>
    <p:sldId id="309" r:id="rId8"/>
    <p:sldId id="308" r:id="rId9"/>
    <p:sldId id="312" r:id="rId10"/>
    <p:sldId id="313" r:id="rId11"/>
    <p:sldId id="321" r:id="rId12"/>
    <p:sldId id="314" r:id="rId13"/>
    <p:sldId id="316" r:id="rId14"/>
    <p:sldId id="303" r:id="rId15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1E20"/>
    <a:srgbClr val="FED3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1" autoAdjust="0"/>
    <p:restoredTop sz="94645" autoAdjust="0"/>
  </p:normalViewPr>
  <p:slideViewPr>
    <p:cSldViewPr snapToGrid="0">
      <p:cViewPr varScale="1">
        <p:scale>
          <a:sx n="152" d="100"/>
          <a:sy n="152" d="100"/>
        </p:scale>
        <p:origin x="768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96" d="100"/>
          <a:sy n="96" d="100"/>
        </p:scale>
        <p:origin x="355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663C334-78CA-4E1A-9D54-3E3430963041}" type="datetime1">
              <a:rPr lang="en-GB" smtClean="0"/>
              <a:t>08/06/2025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CC6D6D-E986-427F-AD9C-4E9408DDB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sv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38705E-AAE8-4335-B5A5-B8C4E9E55DA7}" type="datetime1">
              <a:rPr lang="en-GB" smtClean="0"/>
              <a:pPr/>
              <a:t>08/06/2025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15A580F-E35D-42E1-AF82-E41CC201EA91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15A580F-E35D-42E1-AF82-E41CC201EA9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41000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78E56E-E552-0878-713C-03257C242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768AF9-3E2F-786B-E9B1-6090DCFD782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6B8883-C216-E98E-66B4-068C2612F7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A7BB2-F2EE-1413-814F-702A961101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91379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224DCA5-A7A8-4689-8651-5E03C020EB30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3029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4B9BC-5FA5-46D0-1F39-3BE531A97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B2C98A-D2D9-762B-123F-634AC63ADD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33B1C0-F248-044D-6EE5-EEFFA560F5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9E129A-4593-48A1-0722-4DC4EFD6EC3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961EFD6-34B6-4621-AFFD-CC7DD286577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6710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8FD93A-B085-92D6-1B16-D3ED6C52B2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1E813F-FBBC-2BEA-410A-738D57C1BB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1D0858-A26B-7CB8-9604-93403EA274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A20C9F-C075-7ECD-E53D-832EE3F715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774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FBC864-7F14-0172-2866-7CE47C65F0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80412EF-82FE-E82D-9EF5-8FC99D9C3F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CD531A-6734-A34A-FFD7-D860B18D6E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4435B6-A98F-A10C-CDAE-639FEA6B857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961EFD6-34B6-4621-AFFD-CC7DD286577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90145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E9A81C-C35A-6014-CD78-217EE9CFA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74CD363-6223-6E5F-8195-4E347E3775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9D2058-04BE-8416-A2AC-2048642BA0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EB8B7B-72ED-B04C-094C-7C755471F42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03177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FF4266-6EB9-04D2-5831-31D80B309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6F609DA-8E3D-151E-FB16-3AD65608DC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361299-FF25-4CE0-EB39-98039D8FE6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2B713-3F16-6340-4384-A7E2F93502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53190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15016C-B5DC-608F-82AE-C74BFA3CEA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998CF86-B727-0C70-4BF4-3049430955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33A766-53B8-378C-AAF8-302FB55D3F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10637-52B8-51BB-5F9E-3F952CB458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51189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61BE3-CB1C-F8F5-76C8-4E37125C4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E3C69BE-A0D9-D58E-6B1E-95BD7FD316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91F21F-573B-88D8-7659-B7A7A2CE71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0BA620-65DD-4822-7C1D-9B6E6092F5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8171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US" sz="4000" noProof="0" dirty="0">
                <a:solidFill>
                  <a:schemeClr val="bg1"/>
                </a:solidFill>
              </a:rPr>
              <a:t>Click to edit Master title style</a:t>
            </a:r>
            <a:endParaRPr lang="en-GB" sz="4000" noProof="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GB" noProof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en-GB" noProof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DE330D17-32E5-404A-9262-6A998ABC0878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rtlCol="0"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53D7EE4-1EDB-42FD-B6B7-A82C9F31F0F4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b="1">
                <a:latin typeface="IBM Plex Mono" panose="020B0509050203000203" pitchFamily="49" charset="0"/>
              </a:defRPr>
            </a:lvl1pPr>
          </a:lstStyle>
          <a:p>
            <a:pPr rtl="0"/>
            <a:r>
              <a:rPr lang="en-US" sz="4000" noProof="0" dirty="0"/>
              <a:t>Click to edit Master title style</a:t>
            </a:r>
            <a:endParaRPr lang="en-GB" sz="4000" noProof="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b="1">
                <a:latin typeface="IBM Plex Mono" panose="020B0509050203000203" pitchFamily="49" charset="0"/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A53D7EE4-1EDB-42FD-B6B7-A82C9F31F0F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 dirty="0"/>
              <a:t>Click to edit Master title style</a:t>
            </a:r>
            <a:endParaRPr lang="en-GB" noProof="0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/>
            </a:lvl1pPr>
          </a:lstStyle>
          <a:p>
            <a:pPr rtl="0"/>
            <a:r>
              <a:rPr lang="en-US" noProof="0"/>
              <a:t>Click to edit Master subtitle style</a:t>
            </a:r>
            <a:endParaRPr lang="en-GB" noProof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en-GB" noProof="0"/>
              <a:t>ClICK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GB" noProof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 rtlCol="0"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sz="1800" noProof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A2AE2B76-F97F-4BE2-8670-72276A5F21A5}" type="slidenum">
              <a:rPr lang="en-GB" noProof="0" smtClean="0"/>
              <a:pPr/>
              <a:t>‹#›</a:t>
            </a:fld>
            <a:endParaRPr lang="en-GB" noProof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en-US" noProof="0"/>
              <a:t>Click to edit Master title style</a:t>
            </a:r>
            <a:endParaRPr lang="en-GB" noProof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en-GB" noProof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en-GB" noProof="0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2/11/20XX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en-GB" noProof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pPr rtl="0"/>
            <a:fld id="{C3DB2ADC-AF19-4574-8C10-79B5B04FCA27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1E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799" y="908651"/>
            <a:ext cx="6868551" cy="3640345"/>
          </a:xfrm>
        </p:spPr>
        <p:txBody>
          <a:bodyPr rtlCol="0">
            <a:normAutofit/>
          </a:bodyPr>
          <a:lstStyle/>
          <a:p>
            <a:pPr rtl="0"/>
            <a:r>
              <a:rPr lang="en-GB" sz="2800" b="1" dirty="0">
                <a:solidFill>
                  <a:srgbClr val="FED308"/>
                </a:solidFill>
                <a:latin typeface="IBM Plex Mono" panose="020B0509050203000203" pitchFamily="49" charset="0"/>
              </a:rPr>
              <a:t>Session // 03B</a:t>
            </a:r>
            <a:br>
              <a:rPr lang="en-GB" sz="2800" b="1" dirty="0">
                <a:latin typeface="IBM Plex Mono" panose="020B0509050203000203" pitchFamily="49" charset="0"/>
              </a:rPr>
            </a:br>
            <a:r>
              <a:rPr lang="en-GB" sz="2800" b="1" dirty="0">
                <a:latin typeface="IBM Plex Mono" panose="020B0509050203000203" pitchFamily="49" charset="0"/>
              </a:rPr>
              <a:t>Physics Informed NEURAL NETWORKS</a:t>
            </a:r>
            <a:br>
              <a:rPr lang="en-GB" sz="2800" b="1" dirty="0">
                <a:latin typeface="IBM Plex Mono" panose="020B0509050203000203" pitchFamily="49" charset="0"/>
              </a:rPr>
            </a:br>
            <a:br>
              <a:rPr lang="en-GB" sz="2800" b="1" dirty="0">
                <a:latin typeface="IBM Plex Mono" panose="020B0509050203000203" pitchFamily="49" charset="0"/>
              </a:rPr>
            </a:br>
            <a:r>
              <a:rPr lang="en-GB" sz="2800" b="1" dirty="0">
                <a:solidFill>
                  <a:srgbClr val="FED308"/>
                </a:solidFill>
                <a:latin typeface="IBM Plex Mono" panose="020B0509050203000203" pitchFamily="49" charset="0"/>
              </a:rPr>
              <a:t>FACULTY OF </a:t>
            </a:r>
            <a:br>
              <a:rPr lang="en-GB" sz="2800" b="1" dirty="0">
                <a:latin typeface="IBM Plex Mono" panose="020B0509050203000203" pitchFamily="49" charset="0"/>
              </a:rPr>
            </a:br>
            <a:r>
              <a:rPr lang="en-GB" sz="2800" b="1" dirty="0">
                <a:latin typeface="IBM Plex Mono" panose="020B0509050203000203" pitchFamily="49" charset="0"/>
              </a:rPr>
              <a:t>SCIENCE AND ENGINEERING</a:t>
            </a:r>
            <a:br>
              <a:rPr lang="en-GB" sz="2800" b="1" dirty="0">
                <a:latin typeface="IBM Plex Mono" panose="020B0509050203000203" pitchFamily="49" charset="0"/>
              </a:rPr>
            </a:br>
            <a:r>
              <a:rPr lang="en-GB" sz="2800" b="1" dirty="0">
                <a:solidFill>
                  <a:srgbClr val="FED308"/>
                </a:solidFill>
                <a:latin typeface="IBM Plex Mono" panose="020B0509050203000203" pitchFamily="49" charset="0"/>
              </a:rPr>
              <a:t>+++</a:t>
            </a:r>
            <a:endParaRPr lang="en-GB" b="1" dirty="0">
              <a:solidFill>
                <a:srgbClr val="FED308"/>
              </a:solidFill>
              <a:latin typeface="IBM Plex Mono" panose="020B0509050203000203" pitchFamily="49" charset="0"/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5692" y="5563352"/>
            <a:ext cx="4646823" cy="570748"/>
          </a:xfrm>
        </p:spPr>
        <p:txBody>
          <a:bodyPr rtlCol="0">
            <a:normAutofit fontScale="92500"/>
          </a:bodyPr>
          <a:lstStyle/>
          <a:p>
            <a:pPr rtl="0"/>
            <a:r>
              <a:rPr lang="en-GB" dirty="0">
                <a:latin typeface="IBM Plex Sans" panose="020B0503050203000203" pitchFamily="34" charset="0"/>
              </a:rPr>
              <a:t>Diego Corona Lopez – AI Technical Specialist</a:t>
            </a:r>
          </a:p>
        </p:txBody>
      </p:sp>
      <p:pic>
        <p:nvPicPr>
          <p:cNvPr id="5" name="Picture 4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95E54092-0362-E129-0856-22D2F56387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6096000" y="3399748"/>
            <a:ext cx="6096000" cy="3458252"/>
          </a:xfrm>
          <a:prstGeom prst="rect">
            <a:avLst/>
          </a:prstGeom>
        </p:spPr>
      </p:pic>
      <p:pic>
        <p:nvPicPr>
          <p:cNvPr id="3" name="Picture 2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6D12571E-BABD-853E-A9F5-FB4823A83D3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382" t="7413" r="80328" b="68963"/>
          <a:stretch/>
        </p:blipFill>
        <p:spPr>
          <a:xfrm>
            <a:off x="9520005" y="630836"/>
            <a:ext cx="1986196" cy="81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942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377664-CA18-0A55-2080-B9C984A89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B87146F3-6998-9C4D-0669-6E541FCE8486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463B4719-7482-5AB9-EDFB-2B1C619412DF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10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2">
                <a:extLst>
                  <a:ext uri="{FF2B5EF4-FFF2-40B4-BE49-F238E27FC236}">
                    <a16:creationId xmlns:a16="http://schemas.microsoft.com/office/drawing/2014/main" id="{C3681535-EAE6-ED12-0133-905B3075D48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00100" y="1704211"/>
                <a:ext cx="10256590" cy="4095750"/>
              </a:xfrm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lIns="91440" tIns="45720" rIns="91440" bIns="45720" numCol="1" anchorCtr="0" compatLnSpc="1">
                <a:prstTxWarp prst="textNoShape">
                  <a:avLst/>
                </a:prstTxWarp>
                <a:normAutofit fontScale="92500"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buFont typeface="Arial" panose="020B0604020202020204" pitchFamily="34" charset="0"/>
                  <a:buChar char="•"/>
                </a:pPr>
                <a:r>
                  <a:rPr lang="cy-GB" sz="1600" dirty="0">
                    <a:effectLst/>
                    <a:latin typeface="IBM Plex Sans" panose="020B0503050203000203" pitchFamily="34" charset="0"/>
                  </a:rPr>
                  <a:t>With PINNs we have to measure the fit of the data and how well the model satisfies the physical constraints</a:t>
                </a:r>
              </a:p>
              <a:p>
                <a:pPr>
                  <a:buFont typeface="Arial" panose="020B0604020202020204" pitchFamily="34" charset="0"/>
                  <a:buChar char="•"/>
                </a:pPr>
                <a:endParaRPr lang="cy-GB" sz="1600" dirty="0">
                  <a:latin typeface="IBM Plex Sans" panose="020B0503050203000203" pitchFamily="34" charset="0"/>
                </a:endParaRPr>
              </a:p>
              <a:p>
                <a:pPr marL="0" indent="0">
                  <a:buNone/>
                </a:pPr>
                <a:endParaRPr lang="cy-GB" sz="1600" dirty="0">
                  <a:effectLst/>
                  <a:latin typeface="IBM Plex Sans" panose="020B0503050203000203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/>
                        <m:t>Loss</m:t>
                      </m:r>
                      <m:r>
                        <a:rPr lang="en-GB"/>
                        <m:t>=</m:t>
                      </m:r>
                      <m:r>
                        <m:rPr>
                          <m:nor/>
                        </m:rPr>
                        <a:rPr lang="en-GB"/>
                        <m:t>Data</m:t>
                      </m:r>
                      <m:r>
                        <m:rPr>
                          <m:nor/>
                        </m:rPr>
                        <a:rPr lang="en-GB"/>
                        <m:t> </m:t>
                      </m:r>
                      <m:r>
                        <m:rPr>
                          <m:nor/>
                        </m:rPr>
                        <a:rPr lang="en-GB"/>
                        <m:t>Loss</m:t>
                      </m:r>
                      <m:r>
                        <a:rPr lang="en-GB"/>
                        <m:t>+</m:t>
                      </m:r>
                      <m:r>
                        <m:rPr>
                          <m:nor/>
                        </m:rPr>
                        <a:rPr lang="en-GB"/>
                        <m:t>Physics</m:t>
                      </m:r>
                      <m:r>
                        <m:rPr>
                          <m:nor/>
                        </m:rPr>
                        <a:rPr lang="en-GB"/>
                        <m:t> </m:t>
                      </m:r>
                      <m:r>
                        <m:rPr>
                          <m:nor/>
                        </m:rPr>
                        <a:rPr lang="en-GB"/>
                        <m:t>Loss</m:t>
                      </m:r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/>
                        <m:t>Data</m:t>
                      </m:r>
                      <m:r>
                        <m:rPr>
                          <m:nor/>
                        </m:rPr>
                        <a:rPr lang="en-GB"/>
                        <m:t> </m:t>
                      </m:r>
                      <m:r>
                        <m:rPr>
                          <m:nor/>
                        </m:rPr>
                        <a:rPr lang="en-GB"/>
                        <m:t>Loss</m:t>
                      </m:r>
                      <m:r>
                        <a:rPr lang="en-GB" i="1"/>
                        <m:t>=</m:t>
                      </m:r>
                      <m:f>
                        <m:fPr>
                          <m:ctrlPr>
                            <a:rPr lang="en-GB" i="1"/>
                          </m:ctrlPr>
                        </m:fPr>
                        <m:num>
                          <m:r>
                            <a:rPr lang="en-GB" i="1"/>
                            <m:t>1</m:t>
                          </m:r>
                        </m:num>
                        <m:den>
                          <m:r>
                            <a:rPr lang="en-GB" i="1"/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GB" i="1"/>
                          </m:ctrlPr>
                        </m:naryPr>
                        <m:sub>
                          <m:r>
                            <a:rPr lang="en-GB" i="1"/>
                            <m:t>𝑖</m:t>
                          </m:r>
                          <m:r>
                            <a:rPr lang="en-GB" i="1"/>
                            <m:t>=1</m:t>
                          </m:r>
                        </m:sub>
                        <m:sup>
                          <m:r>
                            <a:rPr lang="en-GB" i="1"/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en-GB" i="1"/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i="1"/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i="1"/>
                                      </m:ctrlPr>
                                    </m:sSubPr>
                                    <m:e>
                                      <m:r>
                                        <a:rPr lang="en-GB" i="1"/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GB" i="1"/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GB" i="1"/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GB" i="1"/>
                                      </m:ctrlPr>
                                    </m:sSubPr>
                                    <m:e>
                                      <m:r>
                                        <a:rPr lang="en-GB" i="1"/>
                                        <m:t>𝑢</m:t>
                                      </m:r>
                                    </m:e>
                                    <m:sub>
                                      <m:r>
                                        <m:rPr>
                                          <m:nor/>
                                        </m:rPr>
                                        <a:rPr lang="en-GB"/>
                                        <m:t>pred</m:t>
                                      </m:r>
                                      <m:r>
                                        <a:rPr lang="en-GB" i="1"/>
                                        <m:t>,</m:t>
                                      </m:r>
                                      <m:r>
                                        <a:rPr lang="en-GB" i="1"/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GB" i="1"/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GB" i="1"/>
                        <m:t>+</m:t>
                      </m:r>
                      <m:sSup>
                        <m:sSupPr>
                          <m:ctrlPr>
                            <a:rPr lang="en-GB" i="1"/>
                          </m:ctrlPr>
                        </m:sSupPr>
                        <m:e>
                          <m:d>
                            <m:dPr>
                              <m:ctrlPr>
                                <a:rPr lang="en-GB" i="1"/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i="1"/>
                                  </m:ctrlPr>
                                </m:sSubPr>
                                <m:e>
                                  <m:r>
                                    <a:rPr lang="en-GB" i="1"/>
                                    <m:t>𝑣</m:t>
                                  </m:r>
                                </m:e>
                                <m:sub>
                                  <m:r>
                                    <a:rPr lang="en-GB" i="1"/>
                                    <m:t>𝑖</m:t>
                                  </m:r>
                                </m:sub>
                              </m:sSub>
                              <m:r>
                                <a:rPr lang="en-GB" i="1"/>
                                <m:t>−</m:t>
                              </m:r>
                              <m:sSub>
                                <m:sSubPr>
                                  <m:ctrlPr>
                                    <a:rPr lang="en-GB" i="1"/>
                                  </m:ctrlPr>
                                </m:sSubPr>
                                <m:e>
                                  <m:r>
                                    <a:rPr lang="en-GB" i="1"/>
                                    <m:t>𝑣</m:t>
                                  </m:r>
                                </m:e>
                                <m:sub>
                                  <m:r>
                                    <m:rPr>
                                      <m:nor/>
                                    </m:rPr>
                                    <a:rPr lang="en-GB"/>
                                    <m:t>pred</m:t>
                                  </m:r>
                                  <m:r>
                                    <a:rPr lang="en-GB" i="1"/>
                                    <m:t>,</m:t>
                                  </m:r>
                                  <m:r>
                                    <a:rPr lang="en-GB" i="1"/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GB" i="1"/>
                            <m:t>2</m:t>
                          </m:r>
                        </m:sup>
                      </m:sSup>
                    </m:oMath>
                  </m:oMathPara>
                </a14:m>
                <a:endParaRPr lang="en-GB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/>
                        <m:t>Physics</m:t>
                      </m:r>
                      <m:r>
                        <m:rPr>
                          <m:nor/>
                        </m:rPr>
                        <a:rPr lang="en-GB"/>
                        <m:t> </m:t>
                      </m:r>
                      <m:r>
                        <m:rPr>
                          <m:nor/>
                        </m:rPr>
                        <a:rPr lang="en-GB"/>
                        <m:t>Loss</m:t>
                      </m:r>
                      <m:r>
                        <a:rPr lang="en-GB" i="1"/>
                        <m:t>=</m:t>
                      </m:r>
                      <m:f>
                        <m:fPr>
                          <m:ctrlPr>
                            <a:rPr lang="en-GB" i="1"/>
                          </m:ctrlPr>
                        </m:fPr>
                        <m:num>
                          <m:r>
                            <a:rPr lang="en-GB" i="1"/>
                            <m:t>1</m:t>
                          </m:r>
                        </m:num>
                        <m:den>
                          <m:r>
                            <a:rPr lang="en-GB" i="1"/>
                            <m:t>𝑀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GB" i="1"/>
                          </m:ctrlPr>
                        </m:naryPr>
                        <m:sub>
                          <m:r>
                            <a:rPr lang="en-GB" i="1"/>
                            <m:t>𝑗</m:t>
                          </m:r>
                          <m:r>
                            <a:rPr lang="en-GB" i="1"/>
                            <m:t>=1</m:t>
                          </m:r>
                        </m:sub>
                        <m:sup>
                          <m:r>
                            <a:rPr lang="en-GB" i="1"/>
                            <m:t>𝑀</m:t>
                          </m:r>
                        </m:sup>
                        <m:e>
                          <m:d>
                            <m:dPr>
                              <m:ctrlPr>
                                <a:rPr lang="en-GB" i="1"/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GB" i="1"/>
                                  </m:ctrlPr>
                                </m:sSubSupPr>
                                <m:e>
                                  <m:r>
                                    <a:rPr lang="en-GB" i="1"/>
                                    <m:t>𝑓</m:t>
                                  </m:r>
                                </m:e>
                                <m:sub>
                                  <m:r>
                                    <a:rPr lang="en-GB" i="1"/>
                                    <m:t>𝑢</m:t>
                                  </m:r>
                                  <m:r>
                                    <a:rPr lang="en-GB" i="1"/>
                                    <m:t>,</m:t>
                                  </m:r>
                                  <m:r>
                                    <a:rPr lang="en-GB" i="1"/>
                                    <m:t>𝑗</m:t>
                                  </m:r>
                                </m:sub>
                                <m:sup>
                                  <m:r>
                                    <a:rPr lang="en-GB" i="1"/>
                                    <m:t>2</m:t>
                                  </m:r>
                                </m:sup>
                              </m:sSubSup>
                              <m:r>
                                <a:rPr lang="en-GB" i="1"/>
                                <m:t>+</m:t>
                              </m:r>
                              <m:sSubSup>
                                <m:sSubSupPr>
                                  <m:ctrlPr>
                                    <a:rPr lang="en-GB" i="1"/>
                                  </m:ctrlPr>
                                </m:sSubSupPr>
                                <m:e>
                                  <m:r>
                                    <a:rPr lang="en-GB" i="1"/>
                                    <m:t>𝑓</m:t>
                                  </m:r>
                                </m:e>
                                <m:sub>
                                  <m:r>
                                    <a:rPr lang="en-GB" i="1"/>
                                    <m:t>𝑣</m:t>
                                  </m:r>
                                  <m:r>
                                    <a:rPr lang="en-GB" i="1"/>
                                    <m:t>,</m:t>
                                  </m:r>
                                  <m:r>
                                    <a:rPr lang="en-GB" i="1"/>
                                    <m:t>𝑗</m:t>
                                  </m:r>
                                </m:sub>
                                <m:sup>
                                  <m:r>
                                    <a:rPr lang="en-GB" i="1"/>
                                    <m:t>2</m:t>
                                  </m:r>
                                </m:sup>
                              </m:sSubSup>
                              <m:r>
                                <a:rPr lang="en-GB" i="1"/>
                                <m:t>+</m:t>
                              </m:r>
                              <m:sSubSup>
                                <m:sSubSupPr>
                                  <m:ctrlPr>
                                    <a:rPr lang="en-GB" i="1"/>
                                  </m:ctrlPr>
                                </m:sSubSupPr>
                                <m:e>
                                  <m:r>
                                    <a:rPr lang="en-GB" i="1"/>
                                    <m:t>𝑓</m:t>
                                  </m:r>
                                </m:e>
                                <m:sub>
                                  <m:r>
                                    <a:rPr lang="en-GB" i="1"/>
                                    <m:t>𝑐</m:t>
                                  </m:r>
                                  <m:r>
                                    <a:rPr lang="en-GB" i="1"/>
                                    <m:t>,</m:t>
                                  </m:r>
                                  <m:r>
                                    <a:rPr lang="en-GB" i="1"/>
                                    <m:t>𝑗</m:t>
                                  </m:r>
                                </m:sub>
                                <m:sup>
                                  <m:r>
                                    <a:rPr lang="en-GB" i="1"/>
                                    <m:t>2</m:t>
                                  </m:r>
                                </m:sup>
                              </m:sSubSup>
                            </m:e>
                          </m:d>
                        </m:e>
                      </m:nary>
                    </m:oMath>
                  </m:oMathPara>
                </a14:m>
                <a:endParaRPr lang="en-GB" dirty="0"/>
              </a:p>
              <a:p>
                <a:pPr>
                  <a:buFont typeface="Arial" panose="020B0604020202020204" pitchFamily="34" charset="0"/>
                  <a:buChar char="•"/>
                </a:pPr>
                <a:br>
                  <a:rPr lang="cy-GB" sz="1400" b="0" i="0" dirty="0">
                    <a:solidFill>
                      <a:srgbClr val="FFFFFF"/>
                    </a:solidFill>
                    <a:effectLst/>
                    <a:latin typeface="Segoe WPC"/>
                  </a:rPr>
                </a:br>
                <a:endParaRPr kumimoji="0" lang="en-GB" altLang="en-US" sz="1600" i="0" u="none" strike="noStrike" cap="none" normalizeH="0" baseline="0" dirty="0">
                  <a:ln>
                    <a:noFill/>
                  </a:ln>
                  <a:effectLst/>
                  <a:latin typeface="IBM Plex Sans" panose="020B0503050203000203" pitchFamily="34" charset="0"/>
                </a:endParaRPr>
              </a:p>
            </p:txBody>
          </p:sp>
        </mc:Choice>
        <mc:Fallback>
          <p:sp>
            <p:nvSpPr>
              <p:cNvPr id="5" name="Rectangle 2">
                <a:extLst>
                  <a:ext uri="{FF2B5EF4-FFF2-40B4-BE49-F238E27FC236}">
                    <a16:creationId xmlns:a16="http://schemas.microsoft.com/office/drawing/2014/main" id="{C3681535-EAE6-ED12-0133-905B3075D4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00100" y="1704211"/>
                <a:ext cx="10256590" cy="4095750"/>
              </a:xfrm>
              <a:blipFill>
                <a:blip r:embed="rId3"/>
                <a:stretch>
                  <a:fillRect/>
                </a:stretch>
              </a:blipFill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itle 1">
            <a:extLst>
              <a:ext uri="{FF2B5EF4-FFF2-40B4-BE49-F238E27FC236}">
                <a16:creationId xmlns:a16="http://schemas.microsoft.com/office/drawing/2014/main" id="{C5C4A3D7-AF04-8933-4DB5-4D01890B117C}"/>
              </a:ext>
            </a:extLst>
          </p:cNvPr>
          <p:cNvSpPr txBox="1">
            <a:spLocks/>
          </p:cNvSpPr>
          <p:nvPr/>
        </p:nvSpPr>
        <p:spPr>
          <a:xfrm>
            <a:off x="800100" y="759889"/>
            <a:ext cx="4361688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Loss function</a:t>
            </a:r>
          </a:p>
        </p:txBody>
      </p:sp>
    </p:spTree>
    <p:extLst>
      <p:ext uri="{BB962C8B-B14F-4D97-AF65-F5344CB8AC3E}">
        <p14:creationId xmlns:p14="http://schemas.microsoft.com/office/powerpoint/2010/main" val="18964329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1E2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0E66B-357D-4937-B92F-BDC71B7BD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4296094"/>
            <a:ext cx="10782299" cy="1100621"/>
          </a:xfrm>
        </p:spPr>
        <p:txBody>
          <a:bodyPr rtlCol="0"/>
          <a:lstStyle/>
          <a:p>
            <a:pPr rtl="0"/>
            <a:r>
              <a:rPr lang="en-GB" dirty="0">
                <a:latin typeface="IBM Plex Mono" panose="020B0509050203000203" pitchFamily="49" charset="0"/>
              </a:rPr>
              <a:t>Advantages and limitations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33B907-C059-432D-9E6C-B6A08FA776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388" y="5003893"/>
            <a:ext cx="5245101" cy="1566804"/>
          </a:xfrm>
        </p:spPr>
        <p:txBody>
          <a:bodyPr rtlCol="0"/>
          <a:lstStyle/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Working with limited data (only 1% training data)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No pressure data needed for training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Physics-consistent prediction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ABC5F33-2185-74D7-B43A-AC115575C235}"/>
              </a:ext>
            </a:extLst>
          </p:cNvPr>
          <p:cNvSpPr txBox="1">
            <a:spLocks/>
          </p:cNvSpPr>
          <p:nvPr/>
        </p:nvSpPr>
        <p:spPr>
          <a:xfrm>
            <a:off x="5688105" y="4987364"/>
            <a:ext cx="5245100" cy="1566804"/>
          </a:xfrm>
          <a:prstGeom prst="rect">
            <a:avLst/>
          </a:prstGeom>
        </p:spPr>
        <p:txBody>
          <a:bodyPr rtlCol="0" anchor="t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Computational cost of training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Handling of boundary conditions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GB" b="0" i="0" dirty="0">
                <a:solidFill>
                  <a:srgbClr val="FFFFFF"/>
                </a:solidFill>
                <a:effectLst/>
                <a:latin typeface="Segoe WPC"/>
              </a:rPr>
              <a:t>Scaling to more complex geometries</a:t>
            </a:r>
          </a:p>
        </p:txBody>
      </p:sp>
      <p:sp>
        <p:nvSpPr>
          <p:cNvPr id="4" name="Footer Placeholder 2">
            <a:extLst>
              <a:ext uri="{FF2B5EF4-FFF2-40B4-BE49-F238E27FC236}">
                <a16:creationId xmlns:a16="http://schemas.microsoft.com/office/drawing/2014/main" id="{A627D829-2B7F-E0EA-FE16-6FFC1BD39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dirty="0"/>
              <a:t>SE03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25B8710B-1B75-B1BF-3206-00F29BD93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11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7AAB1539-545A-9009-3C1C-E9621C6E28A6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764" t="-566" r="176" b="566"/>
          <a:stretch/>
        </p:blipFill>
        <p:spPr bwMode="auto">
          <a:xfrm>
            <a:off x="800099" y="727075"/>
            <a:ext cx="6851432" cy="3129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4221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rtlCol="0"/>
          <a:lstStyle/>
          <a:p>
            <a:pPr rtl="0"/>
            <a:r>
              <a:rPr lang="en-GB" b="0" dirty="0"/>
              <a:t>Agenda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36CB73-B78B-49B6-935C-9C0ABBB4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81243" y="1689521"/>
            <a:ext cx="6005933" cy="4307864"/>
          </a:xfrm>
        </p:spPr>
        <p:txBody>
          <a:bodyPr rtlCol="0">
            <a:noAutofit/>
          </a:bodyPr>
          <a:lstStyle/>
          <a:p>
            <a:pPr algn="l"/>
            <a:r>
              <a:rPr lang="en-GB" sz="1100" b="1" i="0" dirty="0">
                <a:effectLst/>
                <a:latin typeface="IBM Plex Sans" panose="020B0503050203000203" pitchFamily="34" charset="0"/>
              </a:rPr>
              <a:t>Introduction to Physics-Informed Neural Networks</a:t>
            </a:r>
          </a:p>
          <a:p>
            <a:pPr algn="l"/>
            <a:r>
              <a:rPr lang="en-GB" sz="1100" b="1" i="0" dirty="0">
                <a:effectLst/>
                <a:latin typeface="IBM Plex Sans" panose="020B0503050203000203" pitchFamily="34" charset="0"/>
              </a:rPr>
              <a:t>Navier-Stokes Equations and Fluid Flow</a:t>
            </a:r>
          </a:p>
          <a:p>
            <a:pPr marL="857250" lvl="1" indent="-171450"/>
            <a:r>
              <a:rPr lang="en-GB" sz="1100" i="0" dirty="0">
                <a:effectLst/>
                <a:latin typeface="IBM Plex Sans" panose="020B0503050203000203" pitchFamily="34" charset="0"/>
              </a:rPr>
              <a:t>Mathematical formulation of Navier-Stokes equations</a:t>
            </a:r>
          </a:p>
          <a:p>
            <a:pPr marL="857250" lvl="1" indent="-171450"/>
            <a:r>
              <a:rPr lang="en-GB" sz="1100" i="0" dirty="0">
                <a:effectLst/>
                <a:latin typeface="IBM Plex Sans" panose="020B0503050203000203" pitchFamily="34" charset="0"/>
              </a:rPr>
              <a:t>Momentum and continuity equations</a:t>
            </a:r>
          </a:p>
          <a:p>
            <a:pPr algn="l"/>
            <a:r>
              <a:rPr lang="en-GB" sz="1100" b="1" i="0" dirty="0">
                <a:effectLst/>
                <a:latin typeface="IBM Plex Sans" panose="020B0503050203000203" pitchFamily="34" charset="0"/>
              </a:rPr>
              <a:t>PINN Architecture and Components</a:t>
            </a:r>
          </a:p>
          <a:p>
            <a:pPr algn="l"/>
            <a:r>
              <a:rPr lang="en-GB" sz="1100" b="1" i="0" dirty="0">
                <a:effectLst/>
                <a:latin typeface="IBM Plex Sans" panose="020B0503050203000203" pitchFamily="34" charset="0"/>
              </a:rPr>
              <a:t>Loss Functions and Physics Constraints</a:t>
            </a:r>
          </a:p>
          <a:p>
            <a:pPr marL="857250" lvl="1" indent="-171450"/>
            <a:r>
              <a:rPr lang="en-GB" sz="1100" i="0" dirty="0">
                <a:effectLst/>
                <a:latin typeface="IBM Plex Sans" panose="020B0503050203000203" pitchFamily="34" charset="0"/>
              </a:rPr>
              <a:t>Computing derivatives via </a:t>
            </a:r>
            <a:r>
              <a:rPr lang="en-GB" sz="1100" i="0" dirty="0" err="1">
                <a:effectLst/>
                <a:latin typeface="IBM Plex Sans" panose="020B0503050203000203" pitchFamily="34" charset="0"/>
              </a:rPr>
              <a:t>autograd</a:t>
            </a:r>
            <a:endParaRPr lang="en-GB" sz="1100" i="0" dirty="0">
              <a:effectLst/>
              <a:latin typeface="IBM Plex Sans" panose="020B0503050203000203" pitchFamily="34" charset="0"/>
            </a:endParaRPr>
          </a:p>
          <a:p>
            <a:pPr marL="857250" lvl="1" indent="-171450"/>
            <a:r>
              <a:rPr lang="en-GB" sz="1100" i="0" dirty="0">
                <a:effectLst/>
                <a:latin typeface="IBM Plex Sans" panose="020B0503050203000203" pitchFamily="34" charset="0"/>
              </a:rPr>
              <a:t>First and second order derivatives implementation</a:t>
            </a:r>
          </a:p>
          <a:p>
            <a:pPr marL="857250" lvl="1" indent="-171450"/>
            <a:r>
              <a:rPr lang="en-GB" sz="1100" i="0" dirty="0">
                <a:effectLst/>
                <a:latin typeface="IBM Plex Sans" panose="020B0503050203000203" pitchFamily="34" charset="0"/>
              </a:rPr>
              <a:t>Residual formulation for Navier-Stokes equations</a:t>
            </a:r>
          </a:p>
          <a:p>
            <a:pPr algn="l"/>
            <a:r>
              <a:rPr lang="en-GB" sz="1100" b="1" i="0" dirty="0">
                <a:effectLst/>
                <a:latin typeface="IBM Plex Sans" panose="020B0503050203000203" pitchFamily="34" charset="0"/>
              </a:rPr>
              <a:t>Training Process and Optimization</a:t>
            </a:r>
          </a:p>
          <a:p>
            <a:pPr algn="l"/>
            <a:r>
              <a:rPr lang="en-GB" sz="1100" b="1" i="0" dirty="0">
                <a:effectLst/>
                <a:latin typeface="IBM Plex Sans" panose="020B0503050203000203" pitchFamily="34" charset="0"/>
              </a:rPr>
              <a:t>Results and Visualization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/>
          <a:p>
            <a:pPr rtl="0"/>
            <a:r>
              <a:rPr lang="en-GB"/>
              <a:t>PRESENTATION TITLE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r>
              <a:rPr lang="en-GB" dirty="0">
                <a:latin typeface="IBM Plex Mono" panose="020B0509050203000203" pitchFamily="49" charset="0"/>
              </a:rPr>
              <a:t>0</a:t>
            </a:r>
            <a:fld id="{E30AF5A0-43BB-4336-8627-9123B9144D80}" type="slidenum">
              <a:rPr lang="en-GB" smtClean="0">
                <a:latin typeface="IBM Plex Mono" panose="020B0509050203000203" pitchFamily="49" charset="0"/>
              </a:rPr>
              <a:pPr rtl="0"/>
              <a:t>2</a:t>
            </a:fld>
            <a:endParaRPr lang="en-GB" dirty="0">
              <a:latin typeface="IBM Plex Mono" panose="020B0509050203000203" pitchFamily="49" charset="0"/>
            </a:endParaRPr>
          </a:p>
        </p:txBody>
      </p:sp>
      <p:pic>
        <p:nvPicPr>
          <p:cNvPr id="5" name="Picture Placeholder 4" descr="Fig. 5">
            <a:extLst>
              <a:ext uri="{FF2B5EF4-FFF2-40B4-BE49-F238E27FC236}">
                <a16:creationId xmlns:a16="http://schemas.microsoft.com/office/drawing/2014/main" id="{AD569BA3-6CC0-F904-836C-D5D7CDB0D471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7" t="3439" r="7315" b="3439"/>
          <a:stretch/>
        </p:blipFill>
        <p:spPr bwMode="auto">
          <a:xfrm rot="5400000">
            <a:off x="-796162" y="705990"/>
            <a:ext cx="6858001" cy="5446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DE996-9C2F-E661-56FD-F04A90F8A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1ECEBF-C7C8-5786-CE0A-A95EC97D0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</p:spPr>
        <p:txBody>
          <a:bodyPr rtlCol="0">
            <a:normAutofit/>
          </a:bodyPr>
          <a:lstStyle/>
          <a:p>
            <a:pPr rtl="0"/>
            <a:r>
              <a:rPr lang="en-GB" dirty="0">
                <a:latin typeface="IBM Plex Mono" panose="020B0509050203000203" pitchFamily="49" charset="0"/>
              </a:rPr>
              <a:t>PINNS</a:t>
            </a:r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FDF3B34A-3CC2-E3EE-2CB1-A8F64A3C2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dirty="0"/>
              <a:t>SE03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14F7807A-4E75-E379-AEFA-B213831FA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3218B5-55D0-7135-3AFD-EEE8B0ACABDF}"/>
              </a:ext>
            </a:extLst>
          </p:cNvPr>
          <p:cNvSpPr txBox="1"/>
          <p:nvPr/>
        </p:nvSpPr>
        <p:spPr>
          <a:xfrm>
            <a:off x="800100" y="1043443"/>
            <a:ext cx="7967382" cy="33861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b="1" dirty="0">
                <a:latin typeface="IBM Plex Sans" panose="020B0503050203000203" pitchFamily="34" charset="0"/>
              </a:rPr>
              <a:t>What are PINNS:</a:t>
            </a:r>
          </a:p>
          <a:p>
            <a:pPr>
              <a:lnSpc>
                <a:spcPct val="150000"/>
              </a:lnSpc>
            </a:pPr>
            <a:r>
              <a:rPr lang="en-GB" sz="1200" i="0" dirty="0">
                <a:effectLst/>
                <a:latin typeface="IBM Plex Sans" panose="020B0503050203000203" pitchFamily="34" charset="0"/>
              </a:rPr>
              <a:t>Neural networks that incorporate physical laws into training</a:t>
            </a:r>
          </a:p>
          <a:p>
            <a:pPr>
              <a:lnSpc>
                <a:spcPct val="150000"/>
              </a:lnSpc>
            </a:pPr>
            <a:endParaRPr lang="en-GB" sz="1200" i="0" dirty="0">
              <a:effectLst/>
              <a:latin typeface="IBM Plex Sans" panose="020B0503050203000203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200" b="1" i="0" dirty="0">
                <a:effectLst/>
                <a:latin typeface="IBM Plex Sans" panose="020B0503050203000203" pitchFamily="34" charset="0"/>
              </a:rPr>
              <a:t>Key insight: </a:t>
            </a:r>
          </a:p>
          <a:p>
            <a:pPr>
              <a:lnSpc>
                <a:spcPct val="150000"/>
              </a:lnSpc>
            </a:pPr>
            <a:r>
              <a:rPr lang="en-GB" sz="1200" i="0" dirty="0">
                <a:effectLst/>
                <a:latin typeface="IBM Plex Sans" panose="020B0503050203000203" pitchFamily="34" charset="0"/>
              </a:rPr>
              <a:t>Combine data-driven learning with physics constraints = </a:t>
            </a:r>
            <a:r>
              <a:rPr lang="en-GB" sz="1200" b="1" i="0" dirty="0">
                <a:effectLst/>
                <a:latin typeface="IBM Plex Sans" panose="020B0503050203000203" pitchFamily="34" charset="0"/>
              </a:rPr>
              <a:t>"Learning while respecting the laws of physics“</a:t>
            </a:r>
          </a:p>
          <a:p>
            <a:pPr>
              <a:lnSpc>
                <a:spcPct val="150000"/>
              </a:lnSpc>
            </a:pPr>
            <a:endParaRPr lang="en-GB" sz="1200" b="1" dirty="0">
              <a:latin typeface="IBM Plex Sans" panose="020B0503050203000203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200" b="1" i="0" dirty="0">
                <a:effectLst/>
                <a:latin typeface="IBM Plex Sans" panose="020B0503050203000203" pitchFamily="34" charset="0"/>
              </a:rPr>
              <a:t>Traditional numerical methods limitations: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i="0" dirty="0">
                <a:effectLst/>
                <a:latin typeface="IBM Plex Sans" panose="020B0503050203000203" pitchFamily="34" charset="0"/>
              </a:rPr>
              <a:t>Computational cost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i="0" dirty="0">
                <a:effectLst/>
                <a:latin typeface="IBM Plex Sans" panose="020B0503050203000203" pitchFamily="34" charset="0"/>
              </a:rPr>
              <a:t>Mesh requirements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i="0" dirty="0">
                <a:effectLst/>
                <a:latin typeface="IBM Plex Sans" panose="020B0503050203000203" pitchFamily="34" charset="0"/>
              </a:rPr>
              <a:t>Limited data handling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i="0" dirty="0">
                <a:effectLst/>
                <a:latin typeface="IBM Plex Sans" panose="020B0503050203000203" pitchFamily="34" charset="0"/>
              </a:rPr>
              <a:t>Curse of dimensionality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i="0" dirty="0">
                <a:effectLst/>
                <a:latin typeface="IBM Plex Sans" panose="020B0503050203000203" pitchFamily="34" charset="0"/>
              </a:rPr>
              <a:t>Limited generalisation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05E1E665-D74D-69F3-DA10-9B5D41002D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65559" y="3171372"/>
            <a:ext cx="6365752" cy="252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8409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78B732-E6D7-CC09-8A13-66D4BA363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B2BA249B-79BF-CC3E-B62D-EBC31B1A2C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9"/>
            <a:ext cx="6499928" cy="1293218"/>
          </a:xfrm>
        </p:spPr>
        <p:txBody>
          <a:bodyPr rtlCol="0">
            <a:normAutofit fontScale="90000"/>
          </a:bodyPr>
          <a:lstStyle/>
          <a:p>
            <a:r>
              <a:rPr lang="en-US" dirty="0">
                <a:latin typeface="IBM Plex Mono" panose="020B0509050203000203" pitchFamily="49" charset="0"/>
              </a:rPr>
              <a:t>NAVIER-STOKES EQUATIONS</a:t>
            </a:r>
          </a:p>
        </p:txBody>
      </p:sp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1D7D8C8F-3E02-3BCF-15ED-D1833F83D0C2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3046C21A-F1D8-A3B7-2D8A-3B728689276A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4229C73-6051-9C53-9658-7B960986CDC7}"/>
              </a:ext>
            </a:extLst>
          </p:cNvPr>
          <p:cNvSpPr txBox="1"/>
          <p:nvPr/>
        </p:nvSpPr>
        <p:spPr>
          <a:xfrm>
            <a:off x="800101" y="2164977"/>
            <a:ext cx="8222876" cy="20011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200" b="1" i="0" dirty="0">
                <a:effectLst/>
                <a:latin typeface="IBM Plex Sans" panose="020B0503050203000203" pitchFamily="34" charset="0"/>
              </a:rPr>
              <a:t>Foundation of fluid dynamics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i="0" dirty="0">
                <a:effectLst/>
                <a:latin typeface="IBM Plex Sans" panose="020B0503050203000203" pitchFamily="34" charset="0"/>
              </a:rPr>
              <a:t>Partial differential equations governing fluid motion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200" i="0" dirty="0">
                <a:effectLst/>
                <a:latin typeface="IBM Plex Sans" panose="020B0503050203000203" pitchFamily="34" charset="0"/>
              </a:rPr>
              <a:t>Challenging to solve numerically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200" dirty="0">
              <a:latin typeface="IBM Plex Sans" panose="020B0503050203000203" pitchFamily="34" charset="0"/>
            </a:endParaRPr>
          </a:p>
          <a:p>
            <a:pPr>
              <a:lnSpc>
                <a:spcPct val="150000"/>
              </a:lnSpc>
            </a:pPr>
            <a:endParaRPr lang="en-GB" sz="1200" i="0" dirty="0">
              <a:effectLst/>
              <a:latin typeface="IBM Plex Sans" panose="020B0503050203000203" pitchFamily="34" charset="0"/>
            </a:endParaRP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1200" i="0" dirty="0">
              <a:effectLst/>
              <a:latin typeface="IBM Plex Sans" panose="020B0503050203000203" pitchFamily="34" charset="0"/>
            </a:endParaRPr>
          </a:p>
          <a:p>
            <a:pPr>
              <a:lnSpc>
                <a:spcPct val="150000"/>
              </a:lnSpc>
            </a:pPr>
            <a:endParaRPr lang="en-GB" sz="1200" b="1" i="0" dirty="0">
              <a:effectLst/>
              <a:latin typeface="IBM Plex Sans" panose="020B0503050203000203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847CE11-A3D4-66F5-ECD8-ABCEEFE3EFA4}"/>
                  </a:ext>
                </a:extLst>
              </p:cNvPr>
              <p:cNvSpPr txBox="1"/>
              <p:nvPr/>
            </p:nvSpPr>
            <p:spPr>
              <a:xfrm>
                <a:off x="795097" y="3619675"/>
                <a:ext cx="10591798" cy="208544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10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</m:num>
                        <m:den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t</m:t>
                          </m:r>
                        </m:den>
                      </m:f>
                      <m: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λ</m:t>
                          </m:r>
                        </m:e>
                        <m:sub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GB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u</m:t>
                          </m:r>
                          <m:f>
                            <m:fPr>
                              <m:ctrlPr>
                                <a:rPr lang="en-GB" sz="1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u</m:t>
                              </m:r>
                            </m:num>
                            <m:den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x</m:t>
                              </m:r>
                            </m:den>
                          </m:f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v</m:t>
                          </m:r>
                          <m:f>
                            <m:fPr>
                              <m:ctrlPr>
                                <a:rPr lang="en-GB" sz="1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u</m:t>
                              </m:r>
                            </m:num>
                            <m:den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m:rPr>
                                  <m:sty m:val="p"/>
                                </m:rP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y</m:t>
                              </m:r>
                            </m:den>
                          </m:f>
                        </m:e>
                      </m:d>
                      <m: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GB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f>
                        <m:fPr>
                          <m:ctrlPr>
                            <a:rPr lang="en-GB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p</m:t>
                          </m:r>
                        </m:num>
                        <m:den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m:rPr>
                              <m:sty m:val="p"/>
                            </m:rP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x</m:t>
                          </m:r>
                        </m:den>
                      </m:f>
                      <m: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λ</m:t>
                          </m:r>
                        </m:e>
                        <m:sub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GB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GB" sz="1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11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GB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m:rPr>
                                  <m:sty m:val="p"/>
                                </m:rP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u</m:t>
                              </m:r>
                            </m:num>
                            <m:den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GB" sz="11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x</m:t>
                                  </m:r>
                                </m:e>
                                <m:sup>
                                  <m:r>
                                    <a:rPr lang="en-GB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GB" sz="1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11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GB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m:rPr>
                                  <m:sty m:val="p"/>
                                </m:rP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u</m:t>
                              </m:r>
                            </m:num>
                            <m:den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GB" sz="11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GB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y</m:t>
                                  </m:r>
                                </m:e>
                                <m:sup>
                                  <m:r>
                                    <a:rPr lang="en-GB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 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momentum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in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x</m:t>
                      </m:r>
                      <m:r>
                        <m:rPr>
                          <m:nor/>
                        </m:rPr>
                        <a:rPr lang="en-GB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direction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GB" sz="1100" i="0" dirty="0">
                  <a:effectLst/>
                  <a:latin typeface="IBM Plex Sans" panose="020B0503050203000203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100" i="1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num>
                        <m:den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den>
                      </m:f>
                      <m:r>
                        <a:rPr lang="en-GB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λ</m:t>
                          </m:r>
                        </m:e>
                        <m:sub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d>
                        <m:dPr>
                          <m:ctrlPr>
                            <a:rPr lang="en-GB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𝑢</m:t>
                          </m:r>
                          <m:f>
                            <m:fPr>
                              <m:ctrlPr>
                                <a:rPr lang="en-GB" sz="1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a:rPr lang="en-GB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a:rPr lang="en-GB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den>
                          </m:f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𝑣</m:t>
                          </m:r>
                          <m:f>
                            <m:fPr>
                              <m:ctrlPr>
                                <a:rPr lang="en-GB" sz="1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a:rPr lang="en-GB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r>
                                <a:rPr lang="en-GB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𝑦</m:t>
                              </m:r>
                            </m:den>
                          </m:f>
                        </m:e>
                      </m:d>
                      <m:r>
                        <a:rPr lang="en-GB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=−</m:t>
                      </m:r>
                      <m:f>
                        <m:fPr>
                          <m:ctrlPr>
                            <a:rPr lang="en-GB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num>
                        <m:den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den>
                      </m:f>
                      <m:r>
                        <a:rPr lang="en-GB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GB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GB" sz="1600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λ</m:t>
                          </m:r>
                        </m:e>
                        <m:sub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d>
                        <m:dPr>
                          <m:ctrlPr>
                            <a:rPr lang="en-GB" sz="1100" i="1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GB" sz="1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11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GB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GB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GB" sz="11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GB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GB" sz="1100" i="1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11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600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GB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GB" sz="1600" i="1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GB" sz="1600">
                                  <a:effectLst/>
                                  <a:latin typeface="Cambria Math" panose="02040503050406030204" pitchFamily="18" charset="0"/>
                                  <a:ea typeface="Aptos" panose="020B0004020202020204" pitchFamily="34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GB" sz="11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GB" sz="1600" i="1">
                                      <a:effectLst/>
                                      <a:latin typeface="Cambria Math" panose="02040503050406030204" pitchFamily="18" charset="0"/>
                                      <a:ea typeface="Aptos" panose="020B0004020202020204" pitchFamily="34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  <m: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 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momentum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in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y</m:t>
                      </m:r>
                      <m:r>
                        <m:rPr>
                          <m:nor/>
                        </m:rPr>
                        <a:rPr lang="en-GB" sz="1600" i="1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direction</m:t>
                      </m:r>
                      <m:r>
                        <m:rPr>
                          <m:nor/>
                        </m:rPr>
                        <a:rPr lang="en-GB" sz="1600">
                          <a:effectLst/>
                          <a:latin typeface="Cambria Math" panose="02040503050406030204" pitchFamily="18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GB" sz="1100" i="0" dirty="0">
                  <a:effectLst/>
                  <a:latin typeface="IBM Plex Sans" panose="020B0503050203000203" pitchFamily="34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GB" sz="11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den>
                      </m:f>
                      <m:r>
                        <a:rPr lang="en-GB" sz="16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f>
                        <m:fPr>
                          <m:ctrlPr>
                            <a:rPr lang="en-GB" sz="11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num>
                        <m:den>
                          <m:r>
                            <a:rPr lang="en-GB" sz="16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6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den>
                      </m:f>
                      <m:r>
                        <a:rPr lang="en-GB" sz="16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=0</m:t>
                      </m:r>
                    </m:oMath>
                  </m:oMathPara>
                </a14:m>
                <a:endParaRPr lang="en-GB" sz="1100" i="0" dirty="0">
                  <a:effectLst/>
                  <a:latin typeface="IBM Plex Sans" panose="020B0503050203000203" pitchFamily="34" charset="0"/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847CE11-A3D4-66F5-ECD8-ABCEEFE3EF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5097" y="3619675"/>
                <a:ext cx="10591798" cy="2085443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22CE872-E0C3-4F84-8567-DEB493116249}"/>
                  </a:ext>
                </a:extLst>
              </p:cNvPr>
              <p:cNvSpPr txBox="1"/>
              <p:nvPr/>
            </p:nvSpPr>
            <p:spPr>
              <a:xfrm>
                <a:off x="6090996" y="1202162"/>
                <a:ext cx="6094878" cy="2087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419" sz="1800" i="1" kern="1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  <m:d>
                        <m:d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419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s-419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s-419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  <m:r>
                            <a:rPr lang="es-419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s-419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es-419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: </m:t>
                      </m:r>
                      <m:r>
                        <m:rPr>
                          <m:nor/>
                        </m:rPr>
                        <a:rPr lang="es-419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horizontal</m:t>
                      </m:r>
                      <m:r>
                        <m:rPr>
                          <m:nor/>
                        </m:rPr>
                        <a:rPr lang="es-419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s-419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velocity</m:t>
                      </m:r>
                    </m:oMath>
                  </m:oMathPara>
                </a14:m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419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𝑣</m:t>
                      </m:r>
                      <m:d>
                        <m:d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s-419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s-419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s-419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es-419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: 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vertical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velocity</m:t>
                      </m:r>
                    </m:oMath>
                  </m:oMathPara>
                </a14:m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𝑝</m:t>
                      </m:r>
                      <m:d>
                        <m:d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e>
                      </m:d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: 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pressure</m:t>
                      </m:r>
                    </m:oMath>
                  </m:oMathPara>
                </a14:m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λ</m:t>
                          </m:r>
                        </m:e>
                        <m:sub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sub>
                      </m:sSub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: 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convection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coefficient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(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usually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1)</m:t>
                      </m:r>
                    </m:oMath>
                  </m:oMathPara>
                </a14:m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λ</m:t>
                          </m:r>
                        </m:e>
                        <m:sub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b>
                      </m:sSub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ν</m:t>
                      </m:r>
                      <m: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: 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kinematic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viscosity</m:t>
                      </m:r>
                    </m:oMath>
                  </m:oMathPara>
                </a14:m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22CE872-E0C3-4F84-8567-DEB4931162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0996" y="1202162"/>
                <a:ext cx="6094878" cy="208711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2649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F9F2C-206A-43D1-E299-5E7360E1A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4A19A3F-E8DB-0BC7-95A9-F2A3B2880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</p:spPr>
        <p:txBody>
          <a:bodyPr rtlCol="0"/>
          <a:lstStyle/>
          <a:p>
            <a:pPr rtl="0"/>
            <a:r>
              <a:rPr lang="en-GB" dirty="0">
                <a:latin typeface="IBM Plex Mono" panose="020B0509050203000203" pitchFamily="49" charset="0"/>
              </a:rPr>
              <a:t>Wake-cylinder DATA</a:t>
            </a:r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3E798EB2-D3B6-9F24-5898-12A1EC939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n-GB" dirty="0"/>
              <a:t>SE03</a:t>
            </a: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7FE928C7-3E86-2E37-9F21-F3C2180E8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5408E07-5CF8-0DCA-F1B0-6768AEBD877A}"/>
              </a:ext>
            </a:extLst>
          </p:cNvPr>
          <p:cNvSpPr txBox="1"/>
          <p:nvPr/>
        </p:nvSpPr>
        <p:spPr>
          <a:xfrm>
            <a:off x="7268135" y="2380777"/>
            <a:ext cx="4123765" cy="18987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0" dirty="0">
                <a:effectLst/>
                <a:latin typeface="IBM Plex Sans" panose="020B0503050203000203" pitchFamily="34" charset="0"/>
              </a:rPr>
              <a:t>Domain: [-15, 25] × [-8, 8]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0" dirty="0">
                <a:effectLst/>
                <a:latin typeface="IBM Plex Sans" panose="020B0503050203000203" pitchFamily="34" charset="0"/>
              </a:rPr>
              <a:t>Reynolds number: 100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0" dirty="0">
                <a:effectLst/>
                <a:latin typeface="IBM Plex Sans" panose="020B0503050203000203" pitchFamily="34" charset="0"/>
              </a:rPr>
              <a:t>Visualization of the flow simulation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i="0" dirty="0">
                <a:effectLst/>
                <a:latin typeface="IBM Plex Sans" panose="020B0503050203000203" pitchFamily="34" charset="0"/>
              </a:rPr>
              <a:t>What we're predicting: λ₁, λ₂, and pressure field p</a:t>
            </a:r>
          </a:p>
        </p:txBody>
      </p:sp>
      <p:pic>
        <p:nvPicPr>
          <p:cNvPr id="1028" name="Picture 4" descr="Objectives_template">
            <a:extLst>
              <a:ext uri="{FF2B5EF4-FFF2-40B4-BE49-F238E27FC236}">
                <a16:creationId xmlns:a16="http://schemas.microsoft.com/office/drawing/2014/main" id="{4EA5705F-0A7F-F0B3-B9B0-BCADBEE34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" y="2143124"/>
            <a:ext cx="5539693" cy="2670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7446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8B14A-A0FC-6B7C-651F-81ECC2B350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B9A27BB4-792F-34D1-4D39-10D2E1AD5FFA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501CB58C-FE42-18D1-9047-BEAB5294B99F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06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7231FF7-6D86-0CEF-30B5-3C62D0258DD6}"/>
              </a:ext>
            </a:extLst>
          </p:cNvPr>
          <p:cNvSpPr txBox="1">
            <a:spLocks/>
          </p:cNvSpPr>
          <p:nvPr/>
        </p:nvSpPr>
        <p:spPr>
          <a:xfrm>
            <a:off x="800099" y="800230"/>
            <a:ext cx="4928347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noProof="0" dirty="0">
                <a:latin typeface="IBM Plex Mono" panose="020B0509050203000203" pitchFamily="49" charset="0"/>
              </a:rPr>
              <a:t>PINN ARCHITECTURE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E8BB6B1-D8E0-8F79-ABB2-DC9DCAF05C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37"/>
          <a:stretch/>
        </p:blipFill>
        <p:spPr bwMode="auto">
          <a:xfrm>
            <a:off x="729450" y="3262562"/>
            <a:ext cx="8138885" cy="273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1705DA8-CE14-679C-C51F-0E811B6DA5CF}"/>
                  </a:ext>
                </a:extLst>
              </p:cNvPr>
              <p:cNvSpPr txBox="1"/>
              <p:nvPr/>
            </p:nvSpPr>
            <p:spPr>
              <a:xfrm>
                <a:off x="5297023" y="932922"/>
                <a:ext cx="6094878" cy="23968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 sz="1800" kern="100" smtClean="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Loss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Data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Loss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Physics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Loss</m:t>
                      </m:r>
                    </m:oMath>
                  </m:oMathPara>
                </a14:m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Data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Loss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𝑖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𝑁</m:t>
                          </m:r>
                        </m:sup>
                        <m:e>
                          <m:sSup>
                            <m:sSupPr>
                              <m:ctrlP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a:rPr lang="en-GB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GB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𝑢</m:t>
                                      </m:r>
                                    </m:e>
                                    <m:sub>
                                      <m:r>
                                        <m:rPr>
                                          <m:nor/>
                                        </m:rPr>
                                        <a:rPr lang="en-GB" sz="1800" kern="100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pred</m:t>
                                      </m:r>
                                      <m:r>
                                        <a:rPr lang="en-GB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,</m:t>
                                      </m:r>
                                      <m:r>
                                        <a:rPr lang="en-GB" sz="1800" i="1" kern="100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p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nary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m:rPr>
                                      <m:nor/>
                                    </m:rPr>
                                    <a:rPr lang="en-GB" sz="1800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pred</m:t>
                                  </m:r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</m:e>
                        <m:sup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Physics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Loss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𝑀</m:t>
                          </m:r>
                        </m:den>
                      </m:f>
                      <m:nary>
                        <m:naryPr>
                          <m:chr m:val="∑"/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𝑗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𝑀</m:t>
                          </m:r>
                        </m:sup>
                        <m:e>
                          <m:d>
                            <m:dPr>
                              <m:ctrlP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sSubSup>
                                <m:sSubSup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𝑢</m:t>
                                  </m:r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𝑣</m:t>
                                  </m:r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sSubSup>
                                <m:sSubSup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𝑓</m:t>
                                  </m:r>
                                </m:e>
                                <m:sub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bSup>
                            </m:e>
                          </m:d>
                        </m:e>
                      </m:nary>
                    </m:oMath>
                  </m:oMathPara>
                </a14:m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B1705DA8-CE14-679C-C51F-0E811B6DA5C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97023" y="932922"/>
                <a:ext cx="6094878" cy="239687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855953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65920F-5430-0828-F7B7-1C354C08E5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7C80BFEC-E7C3-F771-C463-BA32CE8933C1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485F22BE-3D13-C459-9B71-CE183E146BDB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07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1054950-0B10-02A8-0ED7-7732A66F68DA}"/>
              </a:ext>
            </a:extLst>
          </p:cNvPr>
          <p:cNvSpPr txBox="1">
            <a:spLocks/>
          </p:cNvSpPr>
          <p:nvPr/>
        </p:nvSpPr>
        <p:spPr>
          <a:xfrm>
            <a:off x="800100" y="787717"/>
            <a:ext cx="5398994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physics-constraints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00F4072-AD9A-1CF2-45F3-9D173E0C6758}"/>
                  </a:ext>
                </a:extLst>
              </p:cNvPr>
              <p:cNvSpPr txBox="1"/>
              <p:nvPr/>
            </p:nvSpPr>
            <p:spPr>
              <a:xfrm>
                <a:off x="2247340" y="2577049"/>
                <a:ext cx="6728572" cy="315618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i="1" kern="100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𝑢</m:t>
                          </m:r>
                        </m:sub>
                      </m:sSub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den>
                      </m:f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den>
                      </m:f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𝑣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den>
                      </m:f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num>
                        <m:den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den>
                      </m:f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ν</m:t>
                      </m:r>
                      <m:d>
                        <m:d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800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num>
                            <m:den>
                              <m:r>
                                <a:rPr lang="en-GB" sz="1800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800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𝑢</m:t>
                              </m:r>
                            </m:num>
                            <m:den>
                              <m:r>
                                <a:rPr lang="en-GB" sz="1800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oMath>
                  </m:oMathPara>
                </a14:m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GB" sz="1800" kern="100" dirty="0"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sub>
                      </m:sSub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num>
                        <m:den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den>
                      </m:f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𝑢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num>
                        <m:den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den>
                      </m:f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𝑣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num>
                        <m:den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den>
                      </m:f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𝑝</m:t>
                          </m:r>
                        </m:num>
                        <m:den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den>
                      </m:f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GB" sz="1800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ν</m:t>
                      </m:r>
                      <m:d>
                        <m:d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800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GB" sz="1800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+</m:t>
                          </m:r>
                          <m:f>
                            <m:fPr>
                              <m:ctrlP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800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𝜕</m:t>
                                  </m:r>
                                </m:e>
                                <m:sup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GB" sz="1800" i="1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𝑣</m:t>
                              </m:r>
                            </m:num>
                            <m:den>
                              <m:r>
                                <a:rPr lang="en-GB" sz="1800" kern="100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𝜕</m:t>
                              </m:r>
                              <m:sSup>
                                <m:sSupPr>
                                  <m:ctrlP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GB" sz="1800" i="1" kern="100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d>
                    </m:oMath>
                  </m:oMathPara>
                </a14:m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buNone/>
                </a:pPr>
                <a:r>
                  <a:rPr lang="en-GB" sz="1800" kern="100" dirty="0">
                    <a:effectLst/>
                    <a:latin typeface="Aptos" panose="020B000402020202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𝑢</m:t>
                          </m:r>
                        </m:num>
                        <m:den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den>
                      </m:f>
                      <m:r>
                        <a:rPr lang="en-GB" sz="1800" i="1" kern="100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m:t>+</m:t>
                      </m:r>
                      <m:f>
                        <m:fPr>
                          <m:ctrlP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𝑣</m:t>
                          </m:r>
                        </m:num>
                        <m:den>
                          <m:r>
                            <a:rPr lang="en-GB" sz="1800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GB" sz="1800" i="1" kern="10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den>
                      </m:f>
                    </m:oMath>
                  </m:oMathPara>
                </a14:m>
                <a:endParaRPr lang="en-GB" sz="1800" kern="100" dirty="0">
                  <a:effectLst/>
                  <a:latin typeface="Aptos" panose="020B0004020202020204" pitchFamily="34" charset="0"/>
                  <a:ea typeface="Aptos" panose="020B000402020202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00F4072-AD9A-1CF2-45F3-9D173E0C675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7340" y="2577049"/>
                <a:ext cx="6728572" cy="315618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6666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23D421-F7BC-0C68-A150-3A7042B05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24F94F36-8218-9DF4-18EF-EA2DBE4B9930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1F0C89CF-5019-D29C-4A88-9B9D94BD9E9A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dirty="0">
                <a:latin typeface="IBM Plex Mono" panose="020B0509050203000203" pitchFamily="49" charset="0"/>
              </a:rPr>
              <a:t>08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7C992D2-4E48-6DAD-8E59-F8849DBB916E}"/>
              </a:ext>
            </a:extLst>
          </p:cNvPr>
          <p:cNvSpPr txBox="1">
            <a:spLocks/>
          </p:cNvSpPr>
          <p:nvPr/>
        </p:nvSpPr>
        <p:spPr>
          <a:xfrm>
            <a:off x="800100" y="787717"/>
            <a:ext cx="5398994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IBM Plex Mono" panose="020B0509050203000203" pitchFamily="49" charset="0"/>
              </a:rPr>
              <a:t>AUTOGRAD</a:t>
            </a:r>
          </a:p>
          <a:p>
            <a:r>
              <a:rPr lang="en-US" sz="3200" dirty="0">
                <a:latin typeface="IBM Plex Mono" panose="020B0509050203000203" pitchFamily="49" charset="0"/>
              </a:rPr>
              <a:t>DIFFERENTIATION</a:t>
            </a:r>
          </a:p>
        </p:txBody>
      </p:sp>
      <p:pic>
        <p:nvPicPr>
          <p:cNvPr id="3" name="Picture 2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6A1A6AAE-85A7-ACD7-69BB-6D233ABD1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4233" y="438319"/>
            <a:ext cx="6720361" cy="2243444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8E1C20B-A434-5847-B03B-0FBA23B32C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8656940"/>
              </p:ext>
            </p:extLst>
          </p:nvPr>
        </p:nvGraphicFramePr>
        <p:xfrm>
          <a:off x="800100" y="3031162"/>
          <a:ext cx="10515600" cy="2975789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443695991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48543079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080497637"/>
                    </a:ext>
                  </a:extLst>
                </a:gridCol>
              </a:tblGrid>
              <a:tr h="351268">
                <a:tc>
                  <a:txBody>
                    <a:bodyPr/>
                    <a:lstStyle/>
                    <a:p>
                      <a:pPr fontAlgn="t"/>
                      <a:r>
                        <a:rPr lang="en-GB" sz="1600" b="1">
                          <a:effectLst/>
                          <a:latin typeface="IBM Plex Sans" panose="020B0503050203000203" pitchFamily="34" charset="0"/>
                        </a:rPr>
                        <a:t>Parameter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600" b="1" dirty="0">
                          <a:effectLst/>
                          <a:latin typeface="IBM Plex Sans" panose="020B0503050203000203" pitchFamily="34" charset="0"/>
                        </a:rPr>
                        <a:t>Purpose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600" b="1" dirty="0">
                          <a:effectLst/>
                          <a:latin typeface="IBM Plex Sans" panose="020B0503050203000203" pitchFamily="34" charset="0"/>
                        </a:rPr>
                        <a:t>Description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9866712"/>
                  </a:ext>
                </a:extLst>
              </a:tr>
              <a:tr h="734866">
                <a:tc>
                  <a:txBody>
                    <a:bodyPr/>
                    <a:lstStyle/>
                    <a:p>
                      <a:pPr fontAlgn="t"/>
                      <a:r>
                        <a:rPr lang="en-GB" sz="1600">
                          <a:effectLst/>
                          <a:latin typeface="IBM Plex Sans" panose="020B0503050203000203" pitchFamily="34" charset="0"/>
                        </a:rPr>
                        <a:t>`u`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600">
                          <a:effectLst/>
                          <a:latin typeface="IBM Plex Sans" panose="020B0503050203000203" pitchFamily="34" charset="0"/>
                        </a:rPr>
                        <a:t>Target tensor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600">
                          <a:effectLst/>
                          <a:latin typeface="IBM Plex Sans" panose="020B0503050203000203" pitchFamily="34" charset="0"/>
                        </a:rPr>
                        <a:t>The output we want to differentiate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647216"/>
                  </a:ext>
                </a:extLst>
              </a:tr>
              <a:tr h="734866">
                <a:tc>
                  <a:txBody>
                    <a:bodyPr/>
                    <a:lstStyle/>
                    <a:p>
                      <a:pPr fontAlgn="t"/>
                      <a:r>
                        <a:rPr lang="en-GB" sz="1600">
                          <a:effectLst/>
                          <a:latin typeface="IBM Plex Sans" panose="020B0503050203000203" pitchFamily="34" charset="0"/>
                        </a:rPr>
                        <a:t>`t`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600" dirty="0">
                          <a:effectLst/>
                          <a:latin typeface="IBM Plex Sans" panose="020B0503050203000203" pitchFamily="34" charset="0"/>
                        </a:rPr>
                        <a:t>Source tensor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600">
                          <a:effectLst/>
                          <a:latin typeface="IBM Plex Sans" panose="020B0503050203000203" pitchFamily="34" charset="0"/>
                        </a:rPr>
                        <a:t>The variable we're differentiating with respect to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356695"/>
                  </a:ext>
                </a:extLst>
              </a:tr>
              <a:tr h="734866">
                <a:tc>
                  <a:txBody>
                    <a:bodyPr/>
                    <a:lstStyle/>
                    <a:p>
                      <a:pPr fontAlgn="t"/>
                      <a:r>
                        <a:rPr lang="en-GB" sz="1600">
                          <a:effectLst/>
                          <a:latin typeface="IBM Plex Sans" panose="020B0503050203000203" pitchFamily="34" charset="0"/>
                        </a:rPr>
                        <a:t>`grad_outputs`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600">
                          <a:effectLst/>
                          <a:latin typeface="IBM Plex Sans" panose="020B0503050203000203" pitchFamily="34" charset="0"/>
                        </a:rPr>
                        <a:t>Scaling factor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600">
                          <a:effectLst/>
                          <a:latin typeface="IBM Plex Sans" panose="020B0503050203000203" pitchFamily="34" charset="0"/>
                        </a:rPr>
                        <a:t>Usually ones, for direct gradient computation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6311713"/>
                  </a:ext>
                </a:extLst>
              </a:tr>
              <a:tr h="419923">
                <a:tc>
                  <a:txBody>
                    <a:bodyPr/>
                    <a:lstStyle/>
                    <a:p>
                      <a:pPr fontAlgn="t"/>
                      <a:r>
                        <a:rPr lang="en-GB" sz="1600">
                          <a:effectLst/>
                          <a:latin typeface="IBM Plex Sans" panose="020B0503050203000203" pitchFamily="34" charset="0"/>
                        </a:rPr>
                        <a:t>`create_graph`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600" dirty="0">
                          <a:effectLst/>
                          <a:latin typeface="IBM Plex Sans" panose="020B0503050203000203" pitchFamily="34" charset="0"/>
                        </a:rPr>
                        <a:t>Enable higher derivatives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600" dirty="0">
                          <a:effectLst/>
                          <a:latin typeface="IBM Plex Sans" panose="020B0503050203000203" pitchFamily="34" charset="0"/>
                        </a:rPr>
                        <a:t>Needed for second derivatives</a:t>
                      </a:r>
                    </a:p>
                  </a:txBody>
                  <a:tcPr marL="90946" marR="90946" marT="45473" marB="45473">
                    <a:lnL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E2E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51455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30656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16A5CE-F538-2D42-EF97-BF91EF3AFA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oter Placeholder 2">
            <a:extLst>
              <a:ext uri="{FF2B5EF4-FFF2-40B4-BE49-F238E27FC236}">
                <a16:creationId xmlns:a16="http://schemas.microsoft.com/office/drawing/2014/main" id="{02B79AAA-8204-19F9-320C-4ADEA46457AF}"/>
              </a:ext>
            </a:extLst>
          </p:cNvPr>
          <p:cNvSpPr txBox="1">
            <a:spLocks/>
          </p:cNvSpPr>
          <p:nvPr/>
        </p:nvSpPr>
        <p:spPr>
          <a:xfrm>
            <a:off x="729450" y="6328851"/>
            <a:ext cx="45397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05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Univers Condensed"/>
                <a:ea typeface="+mn-ea"/>
                <a:cs typeface="+mn-cs"/>
              </a:rPr>
              <a:t>SE03</a:t>
            </a:r>
          </a:p>
        </p:txBody>
      </p:sp>
      <p:sp>
        <p:nvSpPr>
          <p:cNvPr id="30" name="Slide Number Placeholder 3">
            <a:extLst>
              <a:ext uri="{FF2B5EF4-FFF2-40B4-BE49-F238E27FC236}">
                <a16:creationId xmlns:a16="http://schemas.microsoft.com/office/drawing/2014/main" id="{2EE5E956-4DFF-A9D1-BCD3-FF9D5931128B}"/>
              </a:ext>
            </a:extLst>
          </p:cNvPr>
          <p:cNvSpPr txBox="1">
            <a:spLocks/>
          </p:cNvSpPr>
          <p:nvPr/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defPPr rtl="0"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latin typeface="IBM Plex Mono" panose="020B0509050203000203" pitchFamily="49" charset="0"/>
              </a:rPr>
              <a:t>0</a:t>
            </a:r>
            <a:r>
              <a:rPr lang="en-GB" dirty="0">
                <a:latin typeface="IBM Plex Mono" panose="020B0509050203000203" pitchFamily="49" charset="0"/>
              </a:rPr>
              <a:t>9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72A438B-AA8E-25DD-79EA-73EB06183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33981" y="1582271"/>
            <a:ext cx="4815123" cy="4095750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en-GB" sz="1200" i="0" dirty="0">
                <a:effectLst/>
                <a:latin typeface="IBM Plex Sans" panose="020B0503050203000203" pitchFamily="34" charset="0"/>
              </a:rPr>
              <a:t>Two-phase optimization strategy</a:t>
            </a:r>
          </a:p>
          <a:p>
            <a:r>
              <a:rPr lang="en-GB" sz="1200" i="0" dirty="0">
                <a:effectLst/>
                <a:latin typeface="IBM Plex Sans" panose="020B0503050203000203" pitchFamily="34" charset="0"/>
              </a:rPr>
              <a:t>Phase 1: Adam optimizer (warm-up)</a:t>
            </a:r>
          </a:p>
          <a:p>
            <a:r>
              <a:rPr lang="en-GB" sz="1200" i="0" dirty="0">
                <a:effectLst/>
                <a:latin typeface="IBM Plex Sans" panose="020B0503050203000203" pitchFamily="34" charset="0"/>
              </a:rPr>
              <a:t>Phase 2: L-BFGS optimizer (fine-tuning)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effectLst/>
              <a:latin typeface="IBM Plex Sans" panose="020B050305020300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IBM Plex Sans" panose="020B0503050203000203" pitchFamily="34" charset="0"/>
              </a:rPr>
              <a:t>tolerance_grad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effectLst/>
              <a:latin typeface="IBM Plex Sans" panose="020B050305020300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  <a:latin typeface="IBM Plex Sans" panose="020B0503050203000203" pitchFamily="34" charset="0"/>
              </a:rPr>
              <a:t>Stops optimization when the maximum element in the gradient vector falls below this threshold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  <a:latin typeface="IBM Plex Sans" panose="020B0503050203000203" pitchFamily="34" charset="0"/>
              </a:rPr>
              <a:t> Smaller values → More precise solutions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200" b="1" i="0" u="none" strike="noStrike" cap="none" normalizeH="0" baseline="0" dirty="0">
              <a:ln>
                <a:noFill/>
              </a:ln>
              <a:effectLst/>
              <a:latin typeface="IBM Plex Sans" panose="020B050305020300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IBM Plex Sans" panose="020B0503050203000203" pitchFamily="34" charset="0"/>
              </a:rPr>
              <a:t>tolerance_change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  <a:latin typeface="IBM Plex Sans" panose="020B050305020300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  <a:latin typeface="IBM Plex Sans" panose="020B0503050203000203" pitchFamily="34" charset="0"/>
              </a:rPr>
              <a:t>Terminates when relative change in function value is below threshold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  <a:latin typeface="IBM Plex Sans" panose="020B0503050203000203" pitchFamily="34" charset="0"/>
              </a:rPr>
              <a:t> Prevents wasting computation when progress stalls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  <a:latin typeface="IBM Plex Sans" panose="020B050305020300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effectLst/>
                <a:latin typeface="IBM Plex Sans" panose="020B0503050203000203" pitchFamily="34" charset="0"/>
              </a:rPr>
              <a:t>history_size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  <a:latin typeface="IBM Plex Sans" panose="020B0503050203000203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  <a:latin typeface="IBM Plex Sans" panose="020B0503050203000203" pitchFamily="34" charset="0"/>
              </a:rPr>
              <a:t>Number of past iterations stored to approximate Hessian matrix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effectLst/>
                <a:latin typeface="IBM Plex Sans" panose="020B0503050203000203" pitchFamily="34" charset="0"/>
              </a:rPr>
              <a:t> Larger values → Better curvature information → More accurate steps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indent="0" algn="l">
              <a:buNone/>
            </a:pPr>
            <a:endParaRPr lang="en-GB" sz="1200" i="0" dirty="0">
              <a:effectLst/>
              <a:latin typeface="IBM Plex Sans" panose="020B0503050203000203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AAAB386-B0C5-09E9-EDBD-C867CB1EE3D0}"/>
              </a:ext>
            </a:extLst>
          </p:cNvPr>
          <p:cNvSpPr txBox="1">
            <a:spLocks/>
          </p:cNvSpPr>
          <p:nvPr/>
        </p:nvSpPr>
        <p:spPr>
          <a:xfrm>
            <a:off x="800099" y="773337"/>
            <a:ext cx="8525329" cy="1527048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IBM Plex Mono" panose="020B0509050203000203" pitchFamily="49" charset="0"/>
              </a:rPr>
              <a:t>Training process</a:t>
            </a:r>
          </a:p>
        </p:txBody>
      </p:sp>
      <p:pic>
        <p:nvPicPr>
          <p:cNvPr id="4" name="Picture 3" descr="A screen shot of a computer program&#10;&#10;AI-generated content may be incorrect.">
            <a:extLst>
              <a:ext uri="{FF2B5EF4-FFF2-40B4-BE49-F238E27FC236}">
                <a16:creationId xmlns:a16="http://schemas.microsoft.com/office/drawing/2014/main" id="{1DF64688-A212-D867-7161-498591E672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7971" y="1107144"/>
            <a:ext cx="7083719" cy="5007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489565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40660_TF67498733_Win32" id="{1D31F981-026B-433D-B1FE-22EDA482C3D7}" vid="{FE91BBCF-7CA3-436B-9474-A0CB3B4C500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 design</Template>
  <TotalTime>721</TotalTime>
  <Words>555</Words>
  <Application>Microsoft Macintosh PowerPoint</Application>
  <PresentationFormat>Widescreen</PresentationFormat>
  <Paragraphs>135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Aptos</vt:lpstr>
      <vt:lpstr>Arial</vt:lpstr>
      <vt:lpstr>Calibri</vt:lpstr>
      <vt:lpstr>Calisto MT</vt:lpstr>
      <vt:lpstr>Cambria Math</vt:lpstr>
      <vt:lpstr>IBM Plex Mono</vt:lpstr>
      <vt:lpstr>IBM Plex Sans</vt:lpstr>
      <vt:lpstr>Segoe WPC</vt:lpstr>
      <vt:lpstr>Univers Condensed</vt:lpstr>
      <vt:lpstr>ChronicleVTI</vt:lpstr>
      <vt:lpstr>Session // 03B Physics Informed NEURAL NETWORKS  FACULTY OF  SCIENCE AND ENGINEERING +++</vt:lpstr>
      <vt:lpstr>Agenda</vt:lpstr>
      <vt:lpstr>PINNS</vt:lpstr>
      <vt:lpstr>NAVIER-STOKES EQUATIONS</vt:lpstr>
      <vt:lpstr>Wake-cylinder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Advantages and limitations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Diego Corona Lopez</dc:creator>
  <cp:lastModifiedBy>Diego Corona Lopez</cp:lastModifiedBy>
  <cp:revision>12</cp:revision>
  <dcterms:created xsi:type="dcterms:W3CDTF">2025-04-24T12:41:57Z</dcterms:created>
  <dcterms:modified xsi:type="dcterms:W3CDTF">2025-06-08T15:33:21Z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